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PT Sans Narrow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7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094ab4085_14_2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094ab4085_14_2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094ab4085_14_29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094ab4085_14_2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094ab4085_14_29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094ab4085_14_2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094ab4085_14_3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094ab4085_14_3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094ab4085_14_3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4094ab4085_14_3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94ab4085_14_3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094ab4085_14_3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094ab4085_14_3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094ab4085_14_3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94ab4085_14_3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094ab4085_14_3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094ab4085_14_3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094ab4085_14_3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094ab4085_14_3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4094ab4085_14_3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094ab4085_14_2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094ab4085_14_2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094ab4085_14_3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4094ab4085_14_3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094ab4085_14_3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094ab4085_14_3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094ab4085_14_3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4094ab4085_14_3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094ab4085_14_3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4094ab4085_14_3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094ab4085_14_3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094ab4085_14_3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094ab4085_14_3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094ab4085_14_3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094ab4085_14_3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4094ab4085_14_3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094ab4085_14_3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4094ab4085_14_3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094ab4085_14_3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4094ab4085_14_3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094ab4085_14_3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094ab4085_14_3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094ab4085_14_3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094ab4085_14_3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094ab4085_14_3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094ab4085_14_3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094ab4085_14_3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094ab4085_14_3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094ab4085_14_3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094ab4085_14_3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094ab4085_14_3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094ab4085_14_3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094ab4085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094ab4085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edrlab.org/software/thorium-reader/" TargetMode="External"/><Relationship Id="rId4" Type="http://schemas.openxmlformats.org/officeDocument/2006/relationships/hyperlink" Target="https://reader.postlight.com/" TargetMode="External"/><Relationship Id="rId5" Type="http://schemas.openxmlformats.org/officeDocument/2006/relationships/hyperlink" Target="https://morphic.org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support.microsoft.com/en-us/office/accessibility-tools-for-microsoft-365-b5087b20-1387-4686-a0a5-8e11c5f46cdf" TargetMode="External"/><Relationship Id="rId4" Type="http://schemas.openxmlformats.org/officeDocument/2006/relationships/hyperlink" Target="https://equity.psu.edu/offices/student-disability-resources/accommodations/read-write" TargetMode="External"/><Relationship Id="rId10" Type="http://schemas.openxmlformats.org/officeDocument/2006/relationships/hyperlink" Target="mailto:szw151@psu.edu" TargetMode="External"/><Relationship Id="rId9" Type="http://schemas.openxmlformats.org/officeDocument/2006/relationships/hyperlink" Target="mailto:mtf157@psu.edu" TargetMode="External"/><Relationship Id="rId5" Type="http://schemas.openxmlformats.org/officeDocument/2006/relationships/hyperlink" Target="https://accessibility.psu.edu/software/canvas/anthologyally/" TargetMode="External"/><Relationship Id="rId6" Type="http://schemas.openxmlformats.org/officeDocument/2006/relationships/hyperlink" Target="https://accessibility.psu.edu/sensus/" TargetMode="External"/><Relationship Id="rId7" Type="http://schemas.openxmlformats.org/officeDocument/2006/relationships/hyperlink" Target="https://equity.psu.edu/offices/student-disability-resources/accommodations/equatio" TargetMode="External"/><Relationship Id="rId8" Type="http://schemas.openxmlformats.org/officeDocument/2006/relationships/hyperlink" Target="https://pennstateoffice365.sharepoint.com/sites/WorldCampusAccessibilityTeam?xsdata=MDV8MDJ8bXRmMTU3QHBzdS5lZHV8MjRjYmJhYjU3Njk1NGUxODU4M2EwOGRlNjI4Mjk0OGF8N2NmNDhkNDUzZGRiNDM4OWE5YzFjMTE1NTI2ZWI1MmV8MHwwfDYzOTA1NjUxMDE1MDEwOTE2N3xVbmtub3dufFRXRnBiR1pzYjNkOGV5SkZiWEIwZVUxaGNHa2lPblJ5ZFdVc0lsWWlPaUl3TGpBdU1EQXdNQ0lzSWxBaU9pSlhhVzR6TWlJc0lrRk9Jam9pVFdGcGJDSXNJbGRVSWpveWZRPT18MHx8fA%3d%3d&amp;sdata=cDBUS09wbHc1Sjg1cXFqRkJHUVFmVEJIcjNhZE9IZzFKbWNTaVNSRzV5UT0%3d&amp;CT=1770055615967&amp;OR=OWA-NT-Mail&amp;CID=bd4d96bc-b8d9-21b8-d418-0686c0ad668e&amp;SafelinksUrl=https%3a%2f%2fpennstateoffice365.sharepoint.com%2fsites%2fWorldCampusAccessibilityTea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texthelp.com/products/read-and-write-education/rewordify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Expanding Access: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11"/>
              <a:t>Free Student Learning Tools and Assistive Technology</a:t>
            </a:r>
            <a:endParaRPr sz="2911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390525" y="2789117"/>
            <a:ext cx="8222100" cy="11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Matt Farley and Sonya Woods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February, 2026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25" y="222550"/>
            <a:ext cx="2222825" cy="46983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6075" y="1343400"/>
            <a:ext cx="2453474" cy="3561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7888" y="1343400"/>
            <a:ext cx="2177399" cy="3518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Read Aloud in Word</a:t>
            </a:r>
            <a:endParaRPr sz="3640"/>
          </a:p>
        </p:txBody>
      </p:sp>
      <p:pic>
        <p:nvPicPr>
          <p:cNvPr descr="screenshot of read aloud feature in word"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75" y="1395700"/>
            <a:ext cx="8473649" cy="29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Other Office 365 Features</a:t>
            </a:r>
            <a:endParaRPr sz="3640"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</a:rPr>
              <a:t>Full keyboard support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</a:rPr>
              <a:t>Compatible with screen readers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</a:rPr>
              <a:t>Dictate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</a:rPr>
              <a:t>Check Accessibility tool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Ally</a:t>
            </a:r>
            <a:endParaRPr sz="5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What is Ally?</a:t>
            </a:r>
            <a:endParaRPr sz="3640"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</a:rPr>
              <a:t>Accessibility tool integrated into Canvas that has two components: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○"/>
            </a:pPr>
            <a:r>
              <a:rPr lang="en" sz="2200">
                <a:solidFill>
                  <a:srgbClr val="000000"/>
                </a:solidFill>
              </a:rPr>
              <a:t>Reviews and scores content to highlight accessibility issues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○"/>
            </a:pPr>
            <a:r>
              <a:rPr lang="en" sz="2200">
                <a:solidFill>
                  <a:srgbClr val="000000"/>
                </a:solidFill>
              </a:rPr>
              <a:t>Format conversion tool for documents and Canvas pages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Ally </a:t>
            </a:r>
            <a:r>
              <a:rPr lang="en" sz="3640"/>
              <a:t>Score Indicators</a:t>
            </a:r>
            <a:endParaRPr sz="3640"/>
          </a:p>
        </p:txBody>
      </p:sp>
      <p:pic>
        <p:nvPicPr>
          <p:cNvPr descr="ally score indicators showing dials ranging from low to perfect accessibility&#10;"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888" y="1528475"/>
            <a:ext cx="5748225" cy="30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Ally </a:t>
            </a:r>
            <a:r>
              <a:rPr lang="en" sz="3640"/>
              <a:t>Score Factors</a:t>
            </a:r>
            <a:endParaRPr sz="3640"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Ally Checks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Canvas LMS items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Uploaded files (PDF, Images, Word, PPT, HTML)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Ally Does Not Check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Externally linked content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Iframed or embedded content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Exception: YouTube videos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arious alternate format options in ally including pdf audio epub braille and html" id="161" name="Google Shape;161;p29" title="Screenshot 2025-03-19 at 9.20.5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4805" y="75338"/>
            <a:ext cx="5133020" cy="4992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>
            <p:ph type="title"/>
          </p:nvPr>
        </p:nvSpPr>
        <p:spPr>
          <a:xfrm>
            <a:off x="0" y="1733863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Ally Alternative Formats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Sensus Access</a:t>
            </a:r>
            <a:endParaRPr sz="5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Sensus Access</a:t>
            </a:r>
            <a:endParaRPr sz="3640"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266325"/>
            <a:ext cx="86895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D</a:t>
            </a: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</a:rPr>
              <a:t>ocument remediation and conversion service</a:t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</a:rPr>
              <a:t>Convert documents into audio books (MP3 and DAISY), e-books (EPUB, EPUB3 and Mobi), digital Braille, digital large-print, and BeeLine Reader. </a:t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</a:rPr>
              <a:t>Remediate inaccessible documents such as image-only PDF files, JPG pictures, Microsoft PowerPoint presentations, and LaTeX</a:t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</a:rPr>
              <a:t>Translate documents 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Accessibility Best Practices</a:t>
            </a:r>
            <a:endParaRPr sz="3640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6895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Assistive Technology doesn’t fix accessibility issues, it expands access and works better when content has: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Correctly marked up </a:t>
            </a:r>
            <a:r>
              <a:rPr lang="en" sz="2200">
                <a:solidFill>
                  <a:srgbClr val="000000"/>
                </a:solidFill>
              </a:rPr>
              <a:t>headings, lists, and tables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High-quality images with text descriptions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Links with descriptive link text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Good color contrast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Videos with accurate captions and transcripts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EquatIO</a:t>
            </a:r>
            <a:endParaRPr sz="5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EquatIO Toolbar Features</a:t>
            </a:r>
            <a:endParaRPr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  <a:highlight>
                  <a:schemeClr val="lt1"/>
                </a:highlight>
              </a:rPr>
              <a:t>Equation Editor</a:t>
            </a:r>
            <a:endParaRPr sz="22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  <a:highlight>
                  <a:schemeClr val="lt1"/>
                </a:highlight>
              </a:rPr>
              <a:t>LaTeX Editor</a:t>
            </a:r>
            <a:endParaRPr sz="22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  <a:highlight>
                  <a:schemeClr val="lt1"/>
                </a:highlight>
              </a:rPr>
              <a:t>Graph Editor</a:t>
            </a:r>
            <a:endParaRPr sz="22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  <a:highlight>
                  <a:schemeClr val="lt1"/>
                </a:highlight>
              </a:rPr>
              <a:t>Handwriting Recognition</a:t>
            </a:r>
            <a:endParaRPr sz="22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  <a:highlight>
                  <a:schemeClr val="lt1"/>
                </a:highlight>
              </a:rPr>
              <a:t>Speech Input</a:t>
            </a:r>
            <a:endParaRPr sz="22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  <a:highlight>
                  <a:schemeClr val="lt1"/>
                </a:highlight>
              </a:rPr>
              <a:t>EquatIO Mobile</a:t>
            </a:r>
            <a:endParaRPr sz="22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</a:pPr>
            <a:r>
              <a:rPr lang="en" sz="2200">
                <a:solidFill>
                  <a:srgbClr val="000000"/>
                </a:solidFill>
                <a:highlight>
                  <a:schemeClr val="lt1"/>
                </a:highlight>
              </a:rPr>
              <a:t>Screenshot Reader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Built-In Device Features</a:t>
            </a:r>
            <a:endParaRPr sz="5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 - Display Settings</a:t>
            </a:r>
            <a:endParaRPr/>
          </a:p>
        </p:txBody>
      </p:sp>
      <p:pic>
        <p:nvPicPr>
          <p:cNvPr descr="mac accessibility settings" id="195" name="Google Shape;1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850" y="1102725"/>
            <a:ext cx="4394310" cy="38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 - Voice Control</a:t>
            </a:r>
            <a:endParaRPr/>
          </a:p>
        </p:txBody>
      </p:sp>
      <p:sp>
        <p:nvSpPr>
          <p:cNvPr id="201" name="Google Shape;201;p36"/>
          <p:cNvSpPr txBox="1"/>
          <p:nvPr/>
        </p:nvSpPr>
        <p:spPr>
          <a:xfrm>
            <a:off x="1728909" y="1233320"/>
            <a:ext cx="2556900" cy="23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descr="mac voice control settings" id="202" name="Google Shape;2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025" y="1276325"/>
            <a:ext cx="5760201" cy="35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Windows</a:t>
            </a:r>
            <a:endParaRPr/>
          </a:p>
        </p:txBody>
      </p:sp>
      <p:pic>
        <p:nvPicPr>
          <p:cNvPr descr="windows accessibility settings including text size visual effects and color filters" id="208" name="Google Shape;208;p37" title="accessibility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024" y="256175"/>
            <a:ext cx="6923000" cy="46311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Other Free Tool Recommendations</a:t>
            </a:r>
            <a:endParaRPr sz="5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Other Free Tool Recommendations</a:t>
            </a:r>
            <a:endParaRPr sz="3640"/>
          </a:p>
        </p:txBody>
      </p:sp>
      <p:sp>
        <p:nvSpPr>
          <p:cNvPr id="219" name="Google Shape;219;p39"/>
          <p:cNvSpPr txBox="1"/>
          <p:nvPr>
            <p:ph idx="1" type="body"/>
          </p:nvPr>
        </p:nvSpPr>
        <p:spPr>
          <a:xfrm>
            <a:off x="311700" y="1266325"/>
            <a:ext cx="891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200"/>
              <a:buChar char="●"/>
            </a:pPr>
            <a:r>
              <a:rPr b="1" lang="en" sz="2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Thorium Reader</a:t>
            </a:r>
            <a:endParaRPr b="1" sz="2200">
              <a:solidFill>
                <a:srgbClr val="1155CC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200"/>
              <a:buChar char="●"/>
            </a:pPr>
            <a:r>
              <a:rPr b="1" lang="en" sz="22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Postlight Reader</a:t>
            </a:r>
            <a:endParaRPr b="1" sz="2200">
              <a:solidFill>
                <a:srgbClr val="1155CC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200"/>
              <a:buChar char="●"/>
            </a:pPr>
            <a:r>
              <a:rPr b="1" lang="en" sz="22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Morphic</a:t>
            </a:r>
            <a:endParaRPr b="1" sz="22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25" name="Google Shape;225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-314171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b="1" lang="en" sz="2837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Office 365 Accessibility Tools</a:t>
            </a:r>
            <a:r>
              <a:rPr b="1" lang="en" sz="2837">
                <a:solidFill>
                  <a:srgbClr val="1155CC"/>
                </a:solidFill>
              </a:rPr>
              <a:t> </a:t>
            </a:r>
            <a:r>
              <a:rPr lang="en" sz="2837">
                <a:solidFill>
                  <a:srgbClr val="000000"/>
                </a:solidFill>
              </a:rPr>
              <a:t>(https://support.microsoft.com/en-us/office/accessibility-tools-for-microsoft-365-b5087b20-1387-4686-a0a5-8e11c5f46cdf)</a:t>
            </a:r>
            <a:endParaRPr sz="2837">
              <a:solidFill>
                <a:srgbClr val="000000"/>
              </a:solidFill>
            </a:endParaRPr>
          </a:p>
          <a:p>
            <a:pPr indent="-314171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b="1" lang="en" sz="2837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Read &amp; Write</a:t>
            </a:r>
            <a:r>
              <a:rPr b="1" lang="en" sz="2837">
                <a:solidFill>
                  <a:srgbClr val="1155CC"/>
                </a:solidFill>
              </a:rPr>
              <a:t> </a:t>
            </a:r>
            <a:r>
              <a:rPr lang="en" sz="2837">
                <a:solidFill>
                  <a:srgbClr val="000000"/>
                </a:solidFill>
              </a:rPr>
              <a:t>(https://equity.psu.edu/offices/student-disability-resources/accommodations/read-write)</a:t>
            </a:r>
            <a:endParaRPr sz="2837">
              <a:solidFill>
                <a:srgbClr val="000000"/>
              </a:solidFill>
            </a:endParaRPr>
          </a:p>
          <a:p>
            <a:pPr indent="-314171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b="1" lang="en" sz="2837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Ally Resources</a:t>
            </a:r>
            <a:r>
              <a:rPr b="1" lang="en" sz="2837">
                <a:solidFill>
                  <a:srgbClr val="1155CC"/>
                </a:solidFill>
              </a:rPr>
              <a:t> </a:t>
            </a:r>
            <a:r>
              <a:rPr lang="en" sz="2837">
                <a:solidFill>
                  <a:srgbClr val="000000"/>
                </a:solidFill>
              </a:rPr>
              <a:t>(https://accessibility.psu.edu/software/canvas/anthologyally/)</a:t>
            </a:r>
            <a:endParaRPr sz="2837">
              <a:solidFill>
                <a:srgbClr val="000000"/>
              </a:solidFill>
            </a:endParaRPr>
          </a:p>
          <a:p>
            <a:pPr indent="-314171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b="1" lang="en" sz="2837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Sensus Access</a:t>
            </a:r>
            <a:r>
              <a:rPr b="1" lang="en" sz="2837">
                <a:solidFill>
                  <a:srgbClr val="1155CC"/>
                </a:solidFill>
              </a:rPr>
              <a:t> </a:t>
            </a:r>
            <a:r>
              <a:rPr lang="en" sz="2837">
                <a:solidFill>
                  <a:srgbClr val="000000"/>
                </a:solidFill>
              </a:rPr>
              <a:t>(https://accessibility.psu.edu/sensus/)</a:t>
            </a:r>
            <a:endParaRPr sz="2837">
              <a:solidFill>
                <a:srgbClr val="000000"/>
              </a:solidFill>
            </a:endParaRPr>
          </a:p>
          <a:p>
            <a:pPr indent="-314171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b="1" lang="en" sz="2837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EquatIO</a:t>
            </a:r>
            <a:r>
              <a:rPr b="1" lang="en" sz="2837">
                <a:solidFill>
                  <a:srgbClr val="1155CC"/>
                </a:solidFill>
              </a:rPr>
              <a:t> </a:t>
            </a:r>
            <a:r>
              <a:rPr lang="en" sz="2837">
                <a:solidFill>
                  <a:srgbClr val="000000"/>
                </a:solidFill>
              </a:rPr>
              <a:t>(https://equity.psu.edu/offices/student-disability-resources/accommodations/equatio)</a:t>
            </a:r>
            <a:endParaRPr sz="2837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37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World Campus Accessibility Team</a:t>
            </a:r>
            <a:r>
              <a:rPr b="1" lang="en" sz="2837">
                <a:solidFill>
                  <a:srgbClr val="1155CC"/>
                </a:solidFill>
              </a:rPr>
              <a:t> </a:t>
            </a:r>
            <a:r>
              <a:rPr lang="en" sz="2837">
                <a:solidFill>
                  <a:srgbClr val="000000"/>
                </a:solidFill>
              </a:rPr>
              <a:t>(https://pennstateoffice365.sharepoint.com/sites/WorldCampusAccessibilityTeam)</a:t>
            </a:r>
            <a:endParaRPr sz="2837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37" u="sng">
                <a:solidFill>
                  <a:srgbClr val="1155C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mtf157@psu.edu</a:t>
            </a:r>
            <a:endParaRPr b="1" sz="2837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37" u="sng">
                <a:solidFill>
                  <a:srgbClr val="1155CC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szw151@psu.edu</a:t>
            </a:r>
            <a:endParaRPr b="1" sz="2837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Accessibility and Assistive Technology Trends</a:t>
            </a:r>
            <a:endParaRPr sz="3640"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739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Proliferation of low-cost or free tools, browser extensions, etc.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Accessibility features now standard in many tools and devices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Emphasis on proactive accessibility to ensure digital content can be morphed or converted to match user preference 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Read &amp; Write</a:t>
            </a:r>
            <a:endParaRPr sz="5800"/>
          </a:p>
        </p:txBody>
      </p:sp>
      <p:pic>
        <p:nvPicPr>
          <p:cNvPr descr="screenshot of read and write toolbar" id="85" name="Google Shape;85;p16" title="Screenshot 2026-02-02 at 12.58.3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663" y="3051552"/>
            <a:ext cx="6606675" cy="15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Read &amp; Write – Key Features</a:t>
            </a:r>
            <a:endParaRPr sz="3640"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Text-to-speech: Web pages, PDFs, Word 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Text &amp; Picture Dictionaries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Vocabulary List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Rewordify:</a:t>
            </a:r>
            <a:r>
              <a:rPr lang="en" sz="2200">
                <a:solidFill>
                  <a:srgbClr val="000000"/>
                </a:solidFill>
              </a:rPr>
              <a:t> simplifies readability without changing meaning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Check It: Reviews writing for incorrect grammar, spelling, capitalization, punctuation, verb tense and more.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Audio Maker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Talk &amp; Type</a:t>
            </a:r>
            <a:endParaRPr sz="3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875675"/>
            <a:ext cx="3463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Read &amp; Write AI-Enhanced Voices</a:t>
            </a:r>
            <a:endParaRPr sz="3640"/>
          </a:p>
        </p:txBody>
      </p:sp>
      <p:pic>
        <p:nvPicPr>
          <p:cNvPr descr="screenshot of read and write a i voice options" id="97" name="Google Shape;97;p18" title="Screenshot 2025-03-19 at 9.09.0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02" y="364253"/>
            <a:ext cx="5074476" cy="459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Read &amp; Write – Availability</a:t>
            </a:r>
            <a:endParaRPr sz="3640"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University-licensed tool available for free to all faculty, staff, and students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Mac and Windows apps available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Web extension for Chrome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Immersive Reader &amp; Office 365</a:t>
            </a:r>
            <a:endParaRPr sz="5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Immersive Reader</a:t>
            </a:r>
            <a:endParaRPr sz="3640"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Built-in to Canvas pages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Available in Word and Outlook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Enhances readability by focusing on main content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Provides the option to read text aloud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Includes various reading and study tools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